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 Bold" panose="020B0604020202020204" charset="0"/>
      <p:regular r:id="rId21"/>
    </p:embeddedFont>
    <p:embeddedFont>
      <p:font typeface="Montserrat Medium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Arial Rounded MT Bold" panose="020F0704030504030204" pitchFamily="34" charset="0"/>
      <p:regular r:id="rId24"/>
    </p:embeddedFont>
    <p:embeddedFont>
      <p:font typeface="Montserrat Bold" panose="020B0604020202020204" charset="0"/>
      <p:regular r:id="rId25"/>
    </p:embeddedFont>
    <p:embeddedFont>
      <p:font typeface="Bahnschrift SemiBold" panose="020B0502040204020203" pitchFamily="34" charset="0"/>
      <p:bold r:id="rId26"/>
    </p:embeddedFont>
    <p:embeddedFont>
      <p:font typeface="Montserrat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22" autoAdjust="0"/>
  </p:normalViewPr>
  <p:slideViewPr>
    <p:cSldViewPr>
      <p:cViewPr>
        <p:scale>
          <a:sx n="66" d="100"/>
          <a:sy n="66" d="100"/>
        </p:scale>
        <p:origin x="-684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Budget Allocation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Advertising</c:v>
                </c:pt>
                <c:pt idx="1">
                  <c:v>Content</c:v>
                </c:pt>
                <c:pt idx="2">
                  <c:v>Media</c:v>
                </c:pt>
                <c:pt idx="3">
                  <c:v>Event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81952"/>
        <c:axId val="211183488"/>
      </c:barChart>
      <c:catAx>
        <c:axId val="211181952"/>
        <c:scaling>
          <c:orientation val="minMax"/>
        </c:scaling>
        <c:delete val="0"/>
        <c:axPos val="b"/>
        <c:majorTickMark val="out"/>
        <c:minorTickMark val="none"/>
        <c:tickLblPos val="nextTo"/>
        <c:crossAx val="211183488"/>
        <c:crosses val="autoZero"/>
        <c:auto val="1"/>
        <c:lblAlgn val="ctr"/>
        <c:lblOffset val="100"/>
        <c:noMultiLvlLbl val="0"/>
      </c:catAx>
      <c:valAx>
        <c:axId val="21118348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111819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A0F78-6C9C-4673-8499-3AAF3FD4B33D}" type="doc">
      <dgm:prSet loTypeId="urn:microsoft.com/office/officeart/2005/8/layout/cycle2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43CE63-6AB7-46A9-8B46-9CD8DE9865F5}">
      <dgm:prSet phldrT="[Text]"/>
      <dgm:spPr/>
      <dgm:t>
        <a:bodyPr/>
        <a:lstStyle/>
        <a:p>
          <a:r>
            <a:rPr lang="en-US" dirty="0" smtClean="0"/>
            <a:t>Sender</a:t>
          </a:r>
          <a:endParaRPr lang="en-US" dirty="0"/>
        </a:p>
      </dgm:t>
    </dgm:pt>
    <dgm:pt modelId="{BD3FEDE6-8B81-41F8-A753-05D3C485128B}" type="parTrans" cxnId="{3AB71E8C-D4B7-4ADE-9D9D-94AFEF6F5290}">
      <dgm:prSet/>
      <dgm:spPr/>
      <dgm:t>
        <a:bodyPr/>
        <a:lstStyle/>
        <a:p>
          <a:endParaRPr lang="en-US"/>
        </a:p>
      </dgm:t>
    </dgm:pt>
    <dgm:pt modelId="{19253C66-43C8-4694-A566-850A45BFE146}" type="sibTrans" cxnId="{3AB71E8C-D4B7-4ADE-9D9D-94AFEF6F5290}">
      <dgm:prSet/>
      <dgm:spPr/>
      <dgm:t>
        <a:bodyPr/>
        <a:lstStyle/>
        <a:p>
          <a:endParaRPr lang="en-US"/>
        </a:p>
      </dgm:t>
    </dgm:pt>
    <dgm:pt modelId="{26E6336A-B3C6-4029-BAAF-B47DE7E59029}">
      <dgm:prSet phldrT="[Text]"/>
      <dgm:spPr/>
      <dgm:t>
        <a:bodyPr/>
        <a:lstStyle/>
        <a:p>
          <a:r>
            <a:rPr lang="en-US" dirty="0" smtClean="0"/>
            <a:t>Message</a:t>
          </a:r>
          <a:endParaRPr lang="en-US" dirty="0"/>
        </a:p>
      </dgm:t>
    </dgm:pt>
    <dgm:pt modelId="{B07E081A-14CF-4274-87C6-CE9E9110A810}" type="parTrans" cxnId="{A09EE80A-EE1E-487F-88C7-AF5AD307FFF0}">
      <dgm:prSet/>
      <dgm:spPr/>
      <dgm:t>
        <a:bodyPr/>
        <a:lstStyle/>
        <a:p>
          <a:endParaRPr lang="en-US"/>
        </a:p>
      </dgm:t>
    </dgm:pt>
    <dgm:pt modelId="{F2CC8B9D-257B-48C8-B8B8-F48C56A43B41}" type="sibTrans" cxnId="{A09EE80A-EE1E-487F-88C7-AF5AD307FFF0}">
      <dgm:prSet/>
      <dgm:spPr/>
      <dgm:t>
        <a:bodyPr/>
        <a:lstStyle/>
        <a:p>
          <a:endParaRPr lang="en-US"/>
        </a:p>
      </dgm:t>
    </dgm:pt>
    <dgm:pt modelId="{C8884041-7AAE-4AE2-9B54-1F11A2AA0D2B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103E3923-35E0-4951-B8D4-A549F3A6B083}" type="parTrans" cxnId="{870E371C-BBF7-4DEC-A9DD-341A75856108}">
      <dgm:prSet/>
      <dgm:spPr/>
      <dgm:t>
        <a:bodyPr/>
        <a:lstStyle/>
        <a:p>
          <a:endParaRPr lang="en-US"/>
        </a:p>
      </dgm:t>
    </dgm:pt>
    <dgm:pt modelId="{665A055D-96D4-4A5A-9C20-B4923BF0D527}" type="sibTrans" cxnId="{870E371C-BBF7-4DEC-A9DD-341A75856108}">
      <dgm:prSet/>
      <dgm:spPr/>
      <dgm:t>
        <a:bodyPr/>
        <a:lstStyle/>
        <a:p>
          <a:endParaRPr lang="en-US"/>
        </a:p>
      </dgm:t>
    </dgm:pt>
    <dgm:pt modelId="{3234B9E0-B92E-4A02-A9F1-6EBC6C2A7D71}">
      <dgm:prSet phldrT="[Text]"/>
      <dgm:spPr/>
      <dgm:t>
        <a:bodyPr/>
        <a:lstStyle/>
        <a:p>
          <a:r>
            <a:rPr lang="en-US" dirty="0" smtClean="0"/>
            <a:t>Receiver</a:t>
          </a:r>
          <a:endParaRPr lang="en-US" dirty="0"/>
        </a:p>
      </dgm:t>
    </dgm:pt>
    <dgm:pt modelId="{510AB618-8316-46A3-8869-B736C98F11EA}" type="parTrans" cxnId="{327962A8-735A-4473-826E-F68F6C2656B2}">
      <dgm:prSet/>
      <dgm:spPr/>
      <dgm:t>
        <a:bodyPr/>
        <a:lstStyle/>
        <a:p>
          <a:endParaRPr lang="en-US"/>
        </a:p>
      </dgm:t>
    </dgm:pt>
    <dgm:pt modelId="{747F8CD8-6916-480B-8C1C-23B95D26E1B0}" type="sibTrans" cxnId="{327962A8-735A-4473-826E-F68F6C2656B2}">
      <dgm:prSet/>
      <dgm:spPr/>
      <dgm:t>
        <a:bodyPr/>
        <a:lstStyle/>
        <a:p>
          <a:endParaRPr lang="en-US"/>
        </a:p>
      </dgm:t>
    </dgm:pt>
    <dgm:pt modelId="{3E5598A7-F83A-4C19-A610-C2244359ECF7}">
      <dgm:prSet phldrT="[Text]"/>
      <dgm:spPr/>
      <dgm:t>
        <a:bodyPr/>
        <a:lstStyle/>
        <a:p>
          <a:r>
            <a:rPr lang="en-US" dirty="0" smtClean="0"/>
            <a:t>Feedback</a:t>
          </a:r>
          <a:endParaRPr lang="en-US" dirty="0"/>
        </a:p>
      </dgm:t>
    </dgm:pt>
    <dgm:pt modelId="{43303AA4-8231-4650-AF8D-EBF2C1B818EA}" type="parTrans" cxnId="{F550D534-DA86-48B4-8253-5E4ABDE8F9B5}">
      <dgm:prSet/>
      <dgm:spPr/>
      <dgm:t>
        <a:bodyPr/>
        <a:lstStyle/>
        <a:p>
          <a:endParaRPr lang="en-US"/>
        </a:p>
      </dgm:t>
    </dgm:pt>
    <dgm:pt modelId="{361257E0-583F-4DB1-895C-330B3BF88073}" type="sibTrans" cxnId="{F550D534-DA86-48B4-8253-5E4ABDE8F9B5}">
      <dgm:prSet/>
      <dgm:spPr/>
      <dgm:t>
        <a:bodyPr/>
        <a:lstStyle/>
        <a:p>
          <a:endParaRPr lang="en-US"/>
        </a:p>
      </dgm:t>
    </dgm:pt>
    <dgm:pt modelId="{E35C1EEE-0581-4CCD-B20A-4339DEEF7513}" type="pres">
      <dgm:prSet presAssocID="{226A0F78-6C9C-4673-8499-3AAF3FD4B3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F0766B-4F9D-45FA-B96E-F1E0BC02213B}" type="pres">
      <dgm:prSet presAssocID="{E943CE63-6AB7-46A9-8B46-9CD8DE9865F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C00F9-4927-402A-8F1E-98C048A3A54E}" type="pres">
      <dgm:prSet presAssocID="{19253C66-43C8-4694-A566-850A45BFE14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54C0DF2-8201-40F4-9013-AC9B8A459F0E}" type="pres">
      <dgm:prSet presAssocID="{19253C66-43C8-4694-A566-850A45BFE14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CBDC715-3C4C-46CA-B782-66DCF753444A}" type="pres">
      <dgm:prSet presAssocID="{26E6336A-B3C6-4029-BAAF-B47DE7E590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1F9B2-9308-4575-998C-CFEA0C28C639}" type="pres">
      <dgm:prSet presAssocID="{F2CC8B9D-257B-48C8-B8B8-F48C56A43B4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691345C-F62A-4D9E-87FA-2015AAAEF632}" type="pres">
      <dgm:prSet presAssocID="{F2CC8B9D-257B-48C8-B8B8-F48C56A43B4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F5CA5EA-F722-49D8-A5FE-31C6F50EC96E}" type="pres">
      <dgm:prSet presAssocID="{C8884041-7AAE-4AE2-9B54-1F11A2AA0D2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99D2C-6878-4840-846A-2C6D69B0EA98}" type="pres">
      <dgm:prSet presAssocID="{665A055D-96D4-4A5A-9C20-B4923BF0D5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9BAA917-8727-4AD4-A9A8-7CECF9CCD40F}" type="pres">
      <dgm:prSet presAssocID="{665A055D-96D4-4A5A-9C20-B4923BF0D5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96B7AFA-F17E-47A4-8ADF-4AAC1C9E3794}" type="pres">
      <dgm:prSet presAssocID="{3234B9E0-B92E-4A02-A9F1-6EBC6C2A7D7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F75E9-36B6-470E-A24C-191C746F366A}" type="pres">
      <dgm:prSet presAssocID="{747F8CD8-6916-480B-8C1C-23B95D26E1B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8DF5F63-3EA6-4AE9-A818-99A702D9389C}" type="pres">
      <dgm:prSet presAssocID="{747F8CD8-6916-480B-8C1C-23B95D26E1B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68E1931-E0ED-409D-9D5F-6F0BD5630558}" type="pres">
      <dgm:prSet presAssocID="{3E5598A7-F83A-4C19-A610-C2244359EC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AF994-6311-4086-93D5-82DF612EDC25}" type="pres">
      <dgm:prSet presAssocID="{361257E0-583F-4DB1-895C-330B3BF88073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3DF3888-EDFE-4C29-91EC-D227FFFF7D78}" type="pres">
      <dgm:prSet presAssocID="{361257E0-583F-4DB1-895C-330B3BF88073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A3A80C0-857F-4C70-80D9-83ABD8100C1C}" type="presOf" srcId="{665A055D-96D4-4A5A-9C20-B4923BF0D527}" destId="{77099D2C-6878-4840-846A-2C6D69B0EA98}" srcOrd="0" destOrd="0" presId="urn:microsoft.com/office/officeart/2005/8/layout/cycle2"/>
    <dgm:cxn modelId="{3AB71E8C-D4B7-4ADE-9D9D-94AFEF6F5290}" srcId="{226A0F78-6C9C-4673-8499-3AAF3FD4B33D}" destId="{E943CE63-6AB7-46A9-8B46-9CD8DE9865F5}" srcOrd="0" destOrd="0" parTransId="{BD3FEDE6-8B81-41F8-A753-05D3C485128B}" sibTransId="{19253C66-43C8-4694-A566-850A45BFE146}"/>
    <dgm:cxn modelId="{F550D534-DA86-48B4-8253-5E4ABDE8F9B5}" srcId="{226A0F78-6C9C-4673-8499-3AAF3FD4B33D}" destId="{3E5598A7-F83A-4C19-A610-C2244359ECF7}" srcOrd="4" destOrd="0" parTransId="{43303AA4-8231-4650-AF8D-EBF2C1B818EA}" sibTransId="{361257E0-583F-4DB1-895C-330B3BF88073}"/>
    <dgm:cxn modelId="{EC304F62-14AC-480D-AA95-A77D12F33871}" type="presOf" srcId="{E943CE63-6AB7-46A9-8B46-9CD8DE9865F5}" destId="{4BF0766B-4F9D-45FA-B96E-F1E0BC02213B}" srcOrd="0" destOrd="0" presId="urn:microsoft.com/office/officeart/2005/8/layout/cycle2"/>
    <dgm:cxn modelId="{4B53074A-33F3-451C-8861-EA733BBE3161}" type="presOf" srcId="{3234B9E0-B92E-4A02-A9F1-6EBC6C2A7D71}" destId="{496B7AFA-F17E-47A4-8ADF-4AAC1C9E3794}" srcOrd="0" destOrd="0" presId="urn:microsoft.com/office/officeart/2005/8/layout/cycle2"/>
    <dgm:cxn modelId="{CA172819-B353-41C1-895B-CCDE6D85EED0}" type="presOf" srcId="{665A055D-96D4-4A5A-9C20-B4923BF0D527}" destId="{29BAA917-8727-4AD4-A9A8-7CECF9CCD40F}" srcOrd="1" destOrd="0" presId="urn:microsoft.com/office/officeart/2005/8/layout/cycle2"/>
    <dgm:cxn modelId="{870E371C-BBF7-4DEC-A9DD-341A75856108}" srcId="{226A0F78-6C9C-4673-8499-3AAF3FD4B33D}" destId="{C8884041-7AAE-4AE2-9B54-1F11A2AA0D2B}" srcOrd="2" destOrd="0" parTransId="{103E3923-35E0-4951-B8D4-A549F3A6B083}" sibTransId="{665A055D-96D4-4A5A-9C20-B4923BF0D527}"/>
    <dgm:cxn modelId="{327962A8-735A-4473-826E-F68F6C2656B2}" srcId="{226A0F78-6C9C-4673-8499-3AAF3FD4B33D}" destId="{3234B9E0-B92E-4A02-A9F1-6EBC6C2A7D71}" srcOrd="3" destOrd="0" parTransId="{510AB618-8316-46A3-8869-B736C98F11EA}" sibTransId="{747F8CD8-6916-480B-8C1C-23B95D26E1B0}"/>
    <dgm:cxn modelId="{0A686637-27A1-465B-9292-E6DCFD846E86}" type="presOf" srcId="{19253C66-43C8-4694-A566-850A45BFE146}" destId="{854C0DF2-8201-40F4-9013-AC9B8A459F0E}" srcOrd="1" destOrd="0" presId="urn:microsoft.com/office/officeart/2005/8/layout/cycle2"/>
    <dgm:cxn modelId="{F3EBCA2F-BE43-496E-9165-E0B8A2A86F1A}" type="presOf" srcId="{747F8CD8-6916-480B-8C1C-23B95D26E1B0}" destId="{EA8F75E9-36B6-470E-A24C-191C746F366A}" srcOrd="0" destOrd="0" presId="urn:microsoft.com/office/officeart/2005/8/layout/cycle2"/>
    <dgm:cxn modelId="{E5A5F6DA-EB4F-40C0-99D7-AC30BD78249C}" type="presOf" srcId="{F2CC8B9D-257B-48C8-B8B8-F48C56A43B41}" destId="{4611F9B2-9308-4575-998C-CFEA0C28C639}" srcOrd="0" destOrd="0" presId="urn:microsoft.com/office/officeart/2005/8/layout/cycle2"/>
    <dgm:cxn modelId="{A09EE80A-EE1E-487F-88C7-AF5AD307FFF0}" srcId="{226A0F78-6C9C-4673-8499-3AAF3FD4B33D}" destId="{26E6336A-B3C6-4029-BAAF-B47DE7E59029}" srcOrd="1" destOrd="0" parTransId="{B07E081A-14CF-4274-87C6-CE9E9110A810}" sibTransId="{F2CC8B9D-257B-48C8-B8B8-F48C56A43B41}"/>
    <dgm:cxn modelId="{758FCA0C-88B1-4F07-BE15-78F650DE823A}" type="presOf" srcId="{361257E0-583F-4DB1-895C-330B3BF88073}" destId="{6D0AF994-6311-4086-93D5-82DF612EDC25}" srcOrd="0" destOrd="0" presId="urn:microsoft.com/office/officeart/2005/8/layout/cycle2"/>
    <dgm:cxn modelId="{53CBFCF6-B5F1-4FE0-8ACA-36F4D3921FD3}" type="presOf" srcId="{3E5598A7-F83A-4C19-A610-C2244359ECF7}" destId="{B68E1931-E0ED-409D-9D5F-6F0BD5630558}" srcOrd="0" destOrd="0" presId="urn:microsoft.com/office/officeart/2005/8/layout/cycle2"/>
    <dgm:cxn modelId="{1797D77C-F4D0-4CBC-8871-1AFE1E841400}" type="presOf" srcId="{C8884041-7AAE-4AE2-9B54-1F11A2AA0D2B}" destId="{FF5CA5EA-F722-49D8-A5FE-31C6F50EC96E}" srcOrd="0" destOrd="0" presId="urn:microsoft.com/office/officeart/2005/8/layout/cycle2"/>
    <dgm:cxn modelId="{DA540E84-B307-4F57-88BD-0C353C649746}" type="presOf" srcId="{226A0F78-6C9C-4673-8499-3AAF3FD4B33D}" destId="{E35C1EEE-0581-4CCD-B20A-4339DEEF7513}" srcOrd="0" destOrd="0" presId="urn:microsoft.com/office/officeart/2005/8/layout/cycle2"/>
    <dgm:cxn modelId="{2F08EA9D-6A8D-4592-8FCA-0F32EF82ACEE}" type="presOf" srcId="{F2CC8B9D-257B-48C8-B8B8-F48C56A43B41}" destId="{6691345C-F62A-4D9E-87FA-2015AAAEF632}" srcOrd="1" destOrd="0" presId="urn:microsoft.com/office/officeart/2005/8/layout/cycle2"/>
    <dgm:cxn modelId="{6388D874-4209-4EF8-A8A8-1E13AAB39842}" type="presOf" srcId="{361257E0-583F-4DB1-895C-330B3BF88073}" destId="{E3DF3888-EDFE-4C29-91EC-D227FFFF7D78}" srcOrd="1" destOrd="0" presId="urn:microsoft.com/office/officeart/2005/8/layout/cycle2"/>
    <dgm:cxn modelId="{5DB37933-8D30-4E27-8A6E-05D2A5983F0B}" type="presOf" srcId="{19253C66-43C8-4694-A566-850A45BFE146}" destId="{64AC00F9-4927-402A-8F1E-98C048A3A54E}" srcOrd="0" destOrd="0" presId="urn:microsoft.com/office/officeart/2005/8/layout/cycle2"/>
    <dgm:cxn modelId="{829A94F5-C494-4293-95AA-026D7229A622}" type="presOf" srcId="{747F8CD8-6916-480B-8C1C-23B95D26E1B0}" destId="{F8DF5F63-3EA6-4AE9-A818-99A702D9389C}" srcOrd="1" destOrd="0" presId="urn:microsoft.com/office/officeart/2005/8/layout/cycle2"/>
    <dgm:cxn modelId="{EE182097-F0EF-4740-81DC-FDA6390C48D1}" type="presOf" srcId="{26E6336A-B3C6-4029-BAAF-B47DE7E59029}" destId="{0CBDC715-3C4C-46CA-B782-66DCF753444A}" srcOrd="0" destOrd="0" presId="urn:microsoft.com/office/officeart/2005/8/layout/cycle2"/>
    <dgm:cxn modelId="{6EE24A31-3251-4B97-8FC1-E6BD379F80D9}" type="presParOf" srcId="{E35C1EEE-0581-4CCD-B20A-4339DEEF7513}" destId="{4BF0766B-4F9D-45FA-B96E-F1E0BC02213B}" srcOrd="0" destOrd="0" presId="urn:microsoft.com/office/officeart/2005/8/layout/cycle2"/>
    <dgm:cxn modelId="{B70E73FF-0153-485A-B172-5BFE5560A6FE}" type="presParOf" srcId="{E35C1EEE-0581-4CCD-B20A-4339DEEF7513}" destId="{64AC00F9-4927-402A-8F1E-98C048A3A54E}" srcOrd="1" destOrd="0" presId="urn:microsoft.com/office/officeart/2005/8/layout/cycle2"/>
    <dgm:cxn modelId="{73DDD1C0-8AD2-4B0E-951B-0D207C5DB575}" type="presParOf" srcId="{64AC00F9-4927-402A-8F1E-98C048A3A54E}" destId="{854C0DF2-8201-40F4-9013-AC9B8A459F0E}" srcOrd="0" destOrd="0" presId="urn:microsoft.com/office/officeart/2005/8/layout/cycle2"/>
    <dgm:cxn modelId="{6CA6E7A9-450A-4330-A3E8-FF9A5DBEEDC0}" type="presParOf" srcId="{E35C1EEE-0581-4CCD-B20A-4339DEEF7513}" destId="{0CBDC715-3C4C-46CA-B782-66DCF753444A}" srcOrd="2" destOrd="0" presId="urn:microsoft.com/office/officeart/2005/8/layout/cycle2"/>
    <dgm:cxn modelId="{96760790-4DA2-4F31-A532-60BD59AD0C98}" type="presParOf" srcId="{E35C1EEE-0581-4CCD-B20A-4339DEEF7513}" destId="{4611F9B2-9308-4575-998C-CFEA0C28C639}" srcOrd="3" destOrd="0" presId="urn:microsoft.com/office/officeart/2005/8/layout/cycle2"/>
    <dgm:cxn modelId="{51F28C91-1CA2-4B95-906A-19E02B122F9D}" type="presParOf" srcId="{4611F9B2-9308-4575-998C-CFEA0C28C639}" destId="{6691345C-F62A-4D9E-87FA-2015AAAEF632}" srcOrd="0" destOrd="0" presId="urn:microsoft.com/office/officeart/2005/8/layout/cycle2"/>
    <dgm:cxn modelId="{22750C3F-3A68-4422-A80B-BDB35FD6A9D3}" type="presParOf" srcId="{E35C1EEE-0581-4CCD-B20A-4339DEEF7513}" destId="{FF5CA5EA-F722-49D8-A5FE-31C6F50EC96E}" srcOrd="4" destOrd="0" presId="urn:microsoft.com/office/officeart/2005/8/layout/cycle2"/>
    <dgm:cxn modelId="{1E6C43FA-CDAF-4D4B-B7FD-A9959F83D870}" type="presParOf" srcId="{E35C1EEE-0581-4CCD-B20A-4339DEEF7513}" destId="{77099D2C-6878-4840-846A-2C6D69B0EA98}" srcOrd="5" destOrd="0" presId="urn:microsoft.com/office/officeart/2005/8/layout/cycle2"/>
    <dgm:cxn modelId="{55762111-F6C4-460A-B531-081D2B8A0C9C}" type="presParOf" srcId="{77099D2C-6878-4840-846A-2C6D69B0EA98}" destId="{29BAA917-8727-4AD4-A9A8-7CECF9CCD40F}" srcOrd="0" destOrd="0" presId="urn:microsoft.com/office/officeart/2005/8/layout/cycle2"/>
    <dgm:cxn modelId="{E9A306E0-DA4A-4BD4-B4C2-C6BBF3A8A065}" type="presParOf" srcId="{E35C1EEE-0581-4CCD-B20A-4339DEEF7513}" destId="{496B7AFA-F17E-47A4-8ADF-4AAC1C9E3794}" srcOrd="6" destOrd="0" presId="urn:microsoft.com/office/officeart/2005/8/layout/cycle2"/>
    <dgm:cxn modelId="{F13B5CE3-81F0-4AA8-BEB4-1F6156A54770}" type="presParOf" srcId="{E35C1EEE-0581-4CCD-B20A-4339DEEF7513}" destId="{EA8F75E9-36B6-470E-A24C-191C746F366A}" srcOrd="7" destOrd="0" presId="urn:microsoft.com/office/officeart/2005/8/layout/cycle2"/>
    <dgm:cxn modelId="{6A68D216-A4D5-46F4-9C4A-794FFE15B293}" type="presParOf" srcId="{EA8F75E9-36B6-470E-A24C-191C746F366A}" destId="{F8DF5F63-3EA6-4AE9-A818-99A702D9389C}" srcOrd="0" destOrd="0" presId="urn:microsoft.com/office/officeart/2005/8/layout/cycle2"/>
    <dgm:cxn modelId="{BE814DBA-3422-42F4-8A63-6D5068FDBDAC}" type="presParOf" srcId="{E35C1EEE-0581-4CCD-B20A-4339DEEF7513}" destId="{B68E1931-E0ED-409D-9D5F-6F0BD5630558}" srcOrd="8" destOrd="0" presId="urn:microsoft.com/office/officeart/2005/8/layout/cycle2"/>
    <dgm:cxn modelId="{F956CA1F-925E-4063-BF8F-2FA0A5B19B4A}" type="presParOf" srcId="{E35C1EEE-0581-4CCD-B20A-4339DEEF7513}" destId="{6D0AF994-6311-4086-93D5-82DF612EDC25}" srcOrd="9" destOrd="0" presId="urn:microsoft.com/office/officeart/2005/8/layout/cycle2"/>
    <dgm:cxn modelId="{B4EEA196-5AD4-4B31-A048-197050E7D714}" type="presParOf" srcId="{6D0AF994-6311-4086-93D5-82DF612EDC25}" destId="{E3DF3888-EDFE-4C29-91EC-D227FFFF7D7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0766B-4F9D-45FA-B96E-F1E0BC02213B}">
      <dsp:nvSpPr>
        <dsp:cNvPr id="0" name=""/>
        <dsp:cNvSpPr/>
      </dsp:nvSpPr>
      <dsp:spPr>
        <a:xfrm>
          <a:off x="3009527" y="1124"/>
          <a:ext cx="1753344" cy="175334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Sender</a:t>
          </a:r>
          <a:endParaRPr lang="en-US" sz="2400" kern="1200" dirty="0"/>
        </a:p>
      </dsp:txBody>
      <dsp:txXfrm>
        <a:off x="3266298" y="257895"/>
        <a:ext cx="1239802" cy="1239802"/>
      </dsp:txXfrm>
    </dsp:sp>
    <dsp:sp modelId="{64AC00F9-4927-402A-8F1E-98C048A3A54E}">
      <dsp:nvSpPr>
        <dsp:cNvPr id="0" name=""/>
        <dsp:cNvSpPr/>
      </dsp:nvSpPr>
      <dsp:spPr>
        <a:xfrm rot="2160000">
          <a:off x="4707630" y="1348304"/>
          <a:ext cx="466814" cy="591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721003" y="1425497"/>
        <a:ext cx="326770" cy="355051"/>
      </dsp:txXfrm>
    </dsp:sp>
    <dsp:sp modelId="{0CBDC715-3C4C-46CA-B782-66DCF753444A}">
      <dsp:nvSpPr>
        <dsp:cNvPr id="0" name=""/>
        <dsp:cNvSpPr/>
      </dsp:nvSpPr>
      <dsp:spPr>
        <a:xfrm>
          <a:off x="5140580" y="1549424"/>
          <a:ext cx="1753344" cy="175334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Message</a:t>
          </a:r>
          <a:endParaRPr lang="en-US" sz="2400" kern="1200" dirty="0"/>
        </a:p>
      </dsp:txBody>
      <dsp:txXfrm>
        <a:off x="5397351" y="1806195"/>
        <a:ext cx="1239802" cy="1239802"/>
      </dsp:txXfrm>
    </dsp:sp>
    <dsp:sp modelId="{4611F9B2-9308-4575-998C-CFEA0C28C639}">
      <dsp:nvSpPr>
        <dsp:cNvPr id="0" name=""/>
        <dsp:cNvSpPr/>
      </dsp:nvSpPr>
      <dsp:spPr>
        <a:xfrm rot="6480000">
          <a:off x="5380933" y="3370256"/>
          <a:ext cx="466814" cy="591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5472593" y="3422012"/>
        <a:ext cx="326770" cy="355051"/>
      </dsp:txXfrm>
    </dsp:sp>
    <dsp:sp modelId="{FF5CA5EA-F722-49D8-A5FE-31C6F50EC96E}">
      <dsp:nvSpPr>
        <dsp:cNvPr id="0" name=""/>
        <dsp:cNvSpPr/>
      </dsp:nvSpPr>
      <dsp:spPr>
        <a:xfrm>
          <a:off x="4326590" y="4054627"/>
          <a:ext cx="1753344" cy="175334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Channel</a:t>
          </a:r>
          <a:endParaRPr lang="en-US" sz="2400" kern="1200" dirty="0"/>
        </a:p>
      </dsp:txBody>
      <dsp:txXfrm>
        <a:off x="4583361" y="4311398"/>
        <a:ext cx="1239802" cy="1239802"/>
      </dsp:txXfrm>
    </dsp:sp>
    <dsp:sp modelId="{77099D2C-6878-4840-846A-2C6D69B0EA98}">
      <dsp:nvSpPr>
        <dsp:cNvPr id="0" name=""/>
        <dsp:cNvSpPr/>
      </dsp:nvSpPr>
      <dsp:spPr>
        <a:xfrm rot="10800000">
          <a:off x="3666004" y="4635422"/>
          <a:ext cx="466814" cy="591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806048" y="4753773"/>
        <a:ext cx="326770" cy="355051"/>
      </dsp:txXfrm>
    </dsp:sp>
    <dsp:sp modelId="{496B7AFA-F17E-47A4-8ADF-4AAC1C9E3794}">
      <dsp:nvSpPr>
        <dsp:cNvPr id="0" name=""/>
        <dsp:cNvSpPr/>
      </dsp:nvSpPr>
      <dsp:spPr>
        <a:xfrm>
          <a:off x="1692464" y="4054627"/>
          <a:ext cx="1753344" cy="175334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Receiver</a:t>
          </a:r>
          <a:endParaRPr lang="en-US" sz="2400" kern="1200" dirty="0"/>
        </a:p>
      </dsp:txBody>
      <dsp:txXfrm>
        <a:off x="1949235" y="4311398"/>
        <a:ext cx="1239802" cy="1239802"/>
      </dsp:txXfrm>
    </dsp:sp>
    <dsp:sp modelId="{EA8F75E9-36B6-470E-A24C-191C746F366A}">
      <dsp:nvSpPr>
        <dsp:cNvPr id="0" name=""/>
        <dsp:cNvSpPr/>
      </dsp:nvSpPr>
      <dsp:spPr>
        <a:xfrm rot="15120000">
          <a:off x="1932817" y="3395386"/>
          <a:ext cx="466814" cy="591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2024477" y="3580332"/>
        <a:ext cx="326770" cy="355051"/>
      </dsp:txXfrm>
    </dsp:sp>
    <dsp:sp modelId="{B68E1931-E0ED-409D-9D5F-6F0BD5630558}">
      <dsp:nvSpPr>
        <dsp:cNvPr id="0" name=""/>
        <dsp:cNvSpPr/>
      </dsp:nvSpPr>
      <dsp:spPr>
        <a:xfrm>
          <a:off x="878475" y="1549424"/>
          <a:ext cx="1753344" cy="175334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Feedback</a:t>
          </a:r>
          <a:endParaRPr lang="en-US" sz="2400" kern="1200" dirty="0"/>
        </a:p>
      </dsp:txBody>
      <dsp:txXfrm>
        <a:off x="1135246" y="1806195"/>
        <a:ext cx="1239802" cy="1239802"/>
      </dsp:txXfrm>
    </dsp:sp>
    <dsp:sp modelId="{6D0AF994-6311-4086-93D5-82DF612EDC25}">
      <dsp:nvSpPr>
        <dsp:cNvPr id="0" name=""/>
        <dsp:cNvSpPr/>
      </dsp:nvSpPr>
      <dsp:spPr>
        <a:xfrm rot="19440000">
          <a:off x="2576578" y="1363835"/>
          <a:ext cx="466814" cy="5917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589951" y="1523344"/>
        <a:ext cx="326770" cy="355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10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7.svg"/><Relationship Id="rId12" Type="http://schemas.openxmlformats.org/officeDocument/2006/relationships/image" Target="../media/image5.png"/><Relationship Id="rId2" Type="http://schemas.openxmlformats.org/officeDocument/2006/relationships/image" Target="../media/image21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svg"/><Relationship Id="rId15" Type="http://schemas.openxmlformats.org/officeDocument/2006/relationships/image" Target="../media/image2.png"/><Relationship Id="rId5" Type="http://schemas.openxmlformats.org/officeDocument/2006/relationships/image" Target="../media/image4.svg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10.svg"/><Relationship Id="rId5" Type="http://schemas.openxmlformats.org/officeDocument/2006/relationships/image" Target="../media/image56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10.svg"/><Relationship Id="rId5" Type="http://schemas.openxmlformats.org/officeDocument/2006/relationships/image" Target="../media/image20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png"/><Relationship Id="rId18" Type="http://schemas.openxmlformats.org/officeDocument/2006/relationships/image" Target="../media/image10.svg"/><Relationship Id="rId3" Type="http://schemas.openxmlformats.org/officeDocument/2006/relationships/image" Target="../media/image2.svg"/><Relationship Id="rId12" Type="http://schemas.openxmlformats.org/officeDocument/2006/relationships/image" Target="../media/image9.jpeg"/><Relationship Id="rId7" Type="http://schemas.openxmlformats.org/officeDocument/2006/relationships/image" Target="../media/image6.svg"/><Relationship Id="rId17" Type="http://schemas.openxmlformats.org/officeDocument/2006/relationships/image" Target="../media/image5.png"/><Relationship Id="rId2" Type="http://schemas.openxmlformats.org/officeDocument/2006/relationships/image" Target="../media/image8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.png"/><Relationship Id="rId5" Type="http://schemas.openxmlformats.org/officeDocument/2006/relationships/image" Target="../media/image27.svg"/><Relationship Id="rId10" Type="http://schemas.microsoft.com/office/2007/relationships/diagramDrawing" Target="../diagrams/drawing1.xml"/><Relationship Id="rId19" Type="http://schemas.openxmlformats.org/officeDocument/2006/relationships/image" Target="../media/image10.svg"/><Relationship Id="rId9" Type="http://schemas.openxmlformats.org/officeDocument/2006/relationships/diagramColors" Target="../diagrams/colors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32.sv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36.svg"/><Relationship Id="rId10" Type="http://schemas.openxmlformats.org/officeDocument/2006/relationships/image" Target="../media/image16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106082">
            <a:off x="-701724" y="-923501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6705600" y="5981700"/>
            <a:ext cx="9943677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783253" y="1298381"/>
            <a:ext cx="4642912" cy="6781800"/>
            <a:chOff x="0" y="0"/>
            <a:chExt cx="443357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12"/>
              <a:stretch>
                <a:fillRect t="-2364" b="-236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34618" y="3314700"/>
            <a:ext cx="1134858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8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Integrated Marketing </a:t>
            </a:r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Communications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1246" y="1112739"/>
            <a:ext cx="10665508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Opportunity</a:t>
            </a:r>
          </a:p>
        </p:txBody>
      </p:sp>
      <p:sp>
        <p:nvSpPr>
          <p:cNvPr id="9" name="AutoShape 9"/>
          <p:cNvSpPr/>
          <p:nvPr/>
        </p:nvSpPr>
        <p:spPr>
          <a:xfrm>
            <a:off x="4186159" y="2989536"/>
            <a:ext cx="9943677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18306" y="3530525"/>
            <a:ext cx="921153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Consistent Brand Messaging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Effective Use of Multiple Channels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Multi-channel Advertising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Journey Engagement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76500"/>
            <a:ext cx="13044041" cy="307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Transparency and Honesty</a:t>
            </a:r>
          </a:p>
          <a:p>
            <a:pPr marL="1036320" lvl="1" indent="-518160" algn="l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Privacy and Security</a:t>
            </a:r>
          </a:p>
          <a:p>
            <a:pPr marL="1036320" lvl="1" indent="-518160" algn="l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Authenticity </a:t>
            </a:r>
          </a:p>
          <a:p>
            <a:pPr marL="1036320" lvl="1" indent="-518160" algn="l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Respect for Cultural Sensitivity</a:t>
            </a:r>
          </a:p>
          <a:p>
            <a:pPr marL="1036320" lvl="1" indent="-518160" algn="l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Influencer Ethics</a:t>
            </a:r>
          </a:p>
        </p:txBody>
      </p:sp>
      <p:sp>
        <p:nvSpPr>
          <p:cNvPr id="3" name="Freeform 3"/>
          <p:cNvSpPr/>
          <p:nvPr/>
        </p:nvSpPr>
        <p:spPr>
          <a:xfrm>
            <a:off x="9525000" y="4869258"/>
            <a:ext cx="8766572" cy="5417742"/>
          </a:xfrm>
          <a:custGeom>
            <a:avLst/>
            <a:gdLst/>
            <a:ahLst/>
            <a:cxnLst/>
            <a:rect l="l" t="t" r="r" b="b"/>
            <a:pathLst>
              <a:path w="8766572" h="5417742">
                <a:moveTo>
                  <a:pt x="0" y="0"/>
                </a:moveTo>
                <a:lnTo>
                  <a:pt x="8766572" y="0"/>
                </a:lnTo>
                <a:lnTo>
                  <a:pt x="8766572" y="5417742"/>
                </a:lnTo>
                <a:lnTo>
                  <a:pt x="0" y="541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2987" y="571500"/>
            <a:ext cx="13434399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Ethical Consideration </a:t>
            </a:r>
          </a:p>
        </p:txBody>
      </p:sp>
      <p:sp>
        <p:nvSpPr>
          <p:cNvPr id="11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88167" y="3670929"/>
            <a:ext cx="7966869" cy="456970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881" r="-881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flipV="1">
            <a:off x="1042453" y="2247900"/>
            <a:ext cx="8874743" cy="9525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7939" y="529481"/>
            <a:ext cx="123197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Global IMC Strategy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555573"/>
            <a:ext cx="10371004" cy="48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 and Analysis</a:t>
            </a:r>
          </a:p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Cultural Adaptation</a:t>
            </a:r>
          </a:p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Cross-Functional Collaboration</a:t>
            </a:r>
          </a:p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Localized Content</a:t>
            </a:r>
          </a:p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Consistent Brand Identity</a:t>
            </a:r>
          </a:p>
          <a:p>
            <a:pPr marL="948113" lvl="1" indent="-474056" algn="l">
              <a:lnSpc>
                <a:spcPts val="4830"/>
              </a:lnSpc>
              <a:buFont typeface="Arial"/>
              <a:buChar char="•"/>
            </a:pPr>
            <a:r>
              <a:rPr lang="en-US" sz="4391" spc="5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Global Brand Storytelling</a:t>
            </a:r>
          </a:p>
        </p:txBody>
      </p:sp>
      <p:sp>
        <p:nvSpPr>
          <p:cNvPr id="16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61982" y="1449818"/>
            <a:ext cx="5485118" cy="7387364"/>
            <a:chOff x="12091858" y="2282167"/>
            <a:chExt cx="5485118" cy="7387364"/>
          </a:xfrm>
        </p:grpSpPr>
        <p:sp>
          <p:nvSpPr>
            <p:cNvPr id="2" name="Freeform 2"/>
            <p:cNvSpPr/>
            <p:nvPr/>
          </p:nvSpPr>
          <p:spPr>
            <a:xfrm>
              <a:off x="12091858" y="2282167"/>
              <a:ext cx="5485118" cy="7387364"/>
            </a:xfrm>
            <a:custGeom>
              <a:avLst/>
              <a:gdLst/>
              <a:ahLst/>
              <a:cxnLst/>
              <a:rect l="l" t="t" r="r" b="b"/>
              <a:pathLst>
                <a:path w="5485118" h="7387364">
                  <a:moveTo>
                    <a:pt x="0" y="0"/>
                  </a:moveTo>
                  <a:lnTo>
                    <a:pt x="5485118" y="0"/>
                  </a:lnTo>
                  <a:lnTo>
                    <a:pt x="5485118" y="7387364"/>
                  </a:lnTo>
                  <a:lnTo>
                    <a:pt x="0" y="7387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" name="Group 3"/>
            <p:cNvGrpSpPr/>
            <p:nvPr/>
          </p:nvGrpSpPr>
          <p:grpSpPr>
            <a:xfrm>
              <a:off x="12778010" y="3879532"/>
              <a:ext cx="4798966" cy="4861904"/>
              <a:chOff x="0" y="0"/>
              <a:chExt cx="6267798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67798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267798" h="6350000">
                    <a:moveTo>
                      <a:pt x="3134797" y="0"/>
                    </a:moveTo>
                    <a:cubicBezTo>
                      <a:pt x="4865578" y="0"/>
                      <a:pt x="6267798" y="993140"/>
                      <a:pt x="6267798" y="2217420"/>
                    </a:cubicBezTo>
                    <a:lnTo>
                      <a:pt x="6267798" y="6350000"/>
                    </a:lnTo>
                    <a:lnTo>
                      <a:pt x="0" y="6350000"/>
                    </a:lnTo>
                    <a:lnTo>
                      <a:pt x="0" y="2217420"/>
                    </a:lnTo>
                    <a:cubicBezTo>
                      <a:pt x="0" y="993140"/>
                      <a:pt x="1404015" y="0"/>
                      <a:pt x="3134797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249" r="-4249"/>
                </a:stretch>
              </a:blip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502511" y="2118529"/>
            <a:ext cx="7344443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02511" y="571500"/>
            <a:ext cx="10971573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Trends In IMC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131" y="2615564"/>
            <a:ext cx="9919195" cy="252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just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Community Engagement and Building</a:t>
            </a:r>
          </a:p>
          <a:p>
            <a:pPr marL="777234" lvl="1" indent="-388617" algn="just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Mobile-First Strategies</a:t>
            </a:r>
          </a:p>
          <a:p>
            <a:pPr marL="777234" lvl="1" indent="-388617" algn="just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Privacy and Transparency</a:t>
            </a:r>
          </a:p>
          <a:p>
            <a:pPr marL="777234" lvl="1" indent="-388617" algn="just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Influencer Marketing</a:t>
            </a:r>
          </a:p>
        </p:txBody>
      </p:sp>
      <p:sp>
        <p:nvSpPr>
          <p:cNvPr id="13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5714" y="800100"/>
            <a:ext cx="105203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Interactive IMC</a:t>
            </a:r>
          </a:p>
        </p:txBody>
      </p:sp>
      <p:sp>
        <p:nvSpPr>
          <p:cNvPr id="6" name="Freeform 6"/>
          <p:cNvSpPr/>
          <p:nvPr/>
        </p:nvSpPr>
        <p:spPr>
          <a:xfrm rot="4925152">
            <a:off x="-2353986" y="-1028700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2000" y="1692729"/>
            <a:ext cx="6134161" cy="8594271"/>
          </a:xfrm>
          <a:custGeom>
            <a:avLst/>
            <a:gdLst/>
            <a:ahLst/>
            <a:cxnLst/>
            <a:rect l="l" t="t" r="r" b="b"/>
            <a:pathLst>
              <a:path w="6134161" h="8594271">
                <a:moveTo>
                  <a:pt x="0" y="0"/>
                </a:moveTo>
                <a:lnTo>
                  <a:pt x="6134161" y="0"/>
                </a:lnTo>
                <a:lnTo>
                  <a:pt x="6134161" y="8594271"/>
                </a:lnTo>
                <a:lnTo>
                  <a:pt x="0" y="8594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21594" y="3219599"/>
            <a:ext cx="10079458" cy="343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9902" lvl="1" indent="-519951" algn="l">
              <a:lnSpc>
                <a:spcPts val="6743"/>
              </a:lnSpc>
              <a:buFont typeface="Arial"/>
              <a:buChar char="•"/>
            </a:pPr>
            <a:r>
              <a:rPr lang="en-US" sz="4816" dirty="0">
                <a:solidFill>
                  <a:srgbClr val="000000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Two-Way Communication</a:t>
            </a:r>
          </a:p>
          <a:p>
            <a:pPr marL="1039902" lvl="1" indent="-519951" algn="l">
              <a:lnSpc>
                <a:spcPts val="6743"/>
              </a:lnSpc>
              <a:buFont typeface="Arial"/>
              <a:buChar char="•"/>
            </a:pPr>
            <a:r>
              <a:rPr lang="en-US" sz="4816" dirty="0">
                <a:solidFill>
                  <a:srgbClr val="000000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Virtual Reality</a:t>
            </a:r>
          </a:p>
          <a:p>
            <a:pPr marL="1039902" lvl="1" indent="-519951" algn="l">
              <a:lnSpc>
                <a:spcPts val="6743"/>
              </a:lnSpc>
              <a:buFont typeface="Arial"/>
              <a:buChar char="•"/>
            </a:pPr>
            <a:r>
              <a:rPr lang="en-US" sz="4816" dirty="0">
                <a:solidFill>
                  <a:srgbClr val="000000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Gamification</a:t>
            </a:r>
          </a:p>
          <a:p>
            <a:pPr marL="1039902" lvl="1" indent="-519951" algn="l">
              <a:lnSpc>
                <a:spcPts val="6743"/>
              </a:lnSpc>
              <a:buFont typeface="Arial"/>
              <a:buChar char="•"/>
            </a:pPr>
            <a:r>
              <a:rPr lang="en-US" sz="4816" dirty="0">
                <a:solidFill>
                  <a:srgbClr val="000000"/>
                </a:solidFill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User-Generated Content</a:t>
            </a:r>
          </a:p>
        </p:txBody>
      </p:sp>
      <p:sp>
        <p:nvSpPr>
          <p:cNvPr id="10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3"/>
          <p:cNvSpPr/>
          <p:nvPr/>
        </p:nvSpPr>
        <p:spPr>
          <a:xfrm>
            <a:off x="3453523" y="2031206"/>
            <a:ext cx="8509877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9953">
            <a:off x="-2041639" y="-802609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3" y="0"/>
                </a:lnTo>
                <a:lnTo>
                  <a:pt x="59312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106082">
            <a:off x="-477193" y="112528"/>
            <a:ext cx="3864605" cy="4541736"/>
          </a:xfrm>
          <a:custGeom>
            <a:avLst/>
            <a:gdLst/>
            <a:ahLst/>
            <a:cxnLst/>
            <a:rect l="l" t="t" r="r" b="b"/>
            <a:pathLst>
              <a:path w="3864605" h="4541736">
                <a:moveTo>
                  <a:pt x="0" y="0"/>
                </a:moveTo>
                <a:lnTo>
                  <a:pt x="3864605" y="0"/>
                </a:lnTo>
                <a:lnTo>
                  <a:pt x="3864605" y="4541737"/>
                </a:lnTo>
                <a:lnTo>
                  <a:pt x="0" y="454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925152">
            <a:off x="-557402" y="7200900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02801" y="1908152"/>
            <a:ext cx="4971020" cy="6888492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-17783" r="-1778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7" name="Freeform 17"/>
          <p:cNvSpPr/>
          <p:nvPr/>
        </p:nvSpPr>
        <p:spPr>
          <a:xfrm rot="-7036004">
            <a:off x="15440522" y="-6310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468062" y="4958924"/>
            <a:ext cx="6819938" cy="5328076"/>
          </a:xfrm>
          <a:custGeom>
            <a:avLst/>
            <a:gdLst/>
            <a:ahLst/>
            <a:cxnLst/>
            <a:rect l="l" t="t" r="r" b="b"/>
            <a:pathLst>
              <a:path w="6819938" h="5328076">
                <a:moveTo>
                  <a:pt x="0" y="0"/>
                </a:moveTo>
                <a:lnTo>
                  <a:pt x="6819938" y="0"/>
                </a:lnTo>
                <a:lnTo>
                  <a:pt x="6819938" y="5328076"/>
                </a:lnTo>
                <a:lnTo>
                  <a:pt x="0" y="5328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922779" y="1950467"/>
            <a:ext cx="8278805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lvl="1" indent="-399412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Issues</a:t>
            </a:r>
          </a:p>
          <a:p>
            <a:pPr marL="798825" lvl="1" indent="-399412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 Publicity</a:t>
            </a:r>
          </a:p>
          <a:p>
            <a:pPr marL="798825" lvl="1" indent="-399412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Misaligned Messaging</a:t>
            </a:r>
          </a:p>
          <a:p>
            <a:pPr marL="798825" lvl="1" indent="-399412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Cultural Insensitivity</a:t>
            </a:r>
          </a:p>
          <a:p>
            <a:pPr marL="798825" lvl="1" indent="-399412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Crisis Mismanagement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41802" y="84139"/>
            <a:ext cx="12245826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320"/>
              </a:lnSpc>
            </a:pPr>
            <a:r>
              <a:rPr lang="en-US" sz="88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Communication </a:t>
            </a:r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Crisis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87208">
            <a:off x="10364192" y="7726277"/>
            <a:ext cx="1787718" cy="2778144"/>
          </a:xfrm>
          <a:custGeom>
            <a:avLst/>
            <a:gdLst/>
            <a:ahLst/>
            <a:cxnLst/>
            <a:rect l="l" t="t" r="r" b="b"/>
            <a:pathLst>
              <a:path w="1787718" h="2778144">
                <a:moveTo>
                  <a:pt x="0" y="0"/>
                </a:moveTo>
                <a:lnTo>
                  <a:pt x="1787718" y="0"/>
                </a:lnTo>
                <a:lnTo>
                  <a:pt x="1787718" y="2778144"/>
                </a:lnTo>
                <a:lnTo>
                  <a:pt x="0" y="277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02510" y="3097873"/>
            <a:ext cx="7344443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268200" y="3768375"/>
            <a:ext cx="6172200" cy="6713037"/>
          </a:xfrm>
          <a:custGeom>
            <a:avLst/>
            <a:gdLst/>
            <a:ahLst/>
            <a:cxnLst/>
            <a:rect l="l" t="t" r="r" b="b"/>
            <a:pathLst>
              <a:path w="6548951" h="7023004">
                <a:moveTo>
                  <a:pt x="0" y="0"/>
                </a:moveTo>
                <a:lnTo>
                  <a:pt x="6548951" y="0"/>
                </a:lnTo>
                <a:lnTo>
                  <a:pt x="6548951" y="7023004"/>
                </a:lnTo>
                <a:lnTo>
                  <a:pt x="0" y="702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511" y="115832"/>
            <a:ext cx="10971573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Budget Allocation Model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6900781"/>
              </p:ext>
            </p:extLst>
          </p:nvPr>
        </p:nvGraphicFramePr>
        <p:xfrm>
          <a:off x="1492497" y="3543300"/>
          <a:ext cx="89916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Freeform 6"/>
          <p:cNvSpPr/>
          <p:nvPr/>
        </p:nvSpPr>
        <p:spPr>
          <a:xfrm rot="7876081">
            <a:off x="15501446" y="-46424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1024" y="6887442"/>
            <a:ext cx="7838046" cy="5192705"/>
          </a:xfrm>
          <a:custGeom>
            <a:avLst/>
            <a:gdLst/>
            <a:ahLst/>
            <a:cxnLst/>
            <a:rect l="l" t="t" r="r" b="b"/>
            <a:pathLst>
              <a:path w="7838046" h="5192705">
                <a:moveTo>
                  <a:pt x="0" y="0"/>
                </a:moveTo>
                <a:lnTo>
                  <a:pt x="7838046" y="0"/>
                </a:lnTo>
                <a:lnTo>
                  <a:pt x="7838046" y="5192706"/>
                </a:lnTo>
                <a:lnTo>
                  <a:pt x="0" y="519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89337" y="5123357"/>
            <a:ext cx="5079410" cy="5192705"/>
          </a:xfrm>
          <a:custGeom>
            <a:avLst/>
            <a:gdLst/>
            <a:ahLst/>
            <a:cxnLst/>
            <a:rect l="l" t="t" r="r" b="b"/>
            <a:pathLst>
              <a:path w="5079410" h="5192705">
                <a:moveTo>
                  <a:pt x="0" y="0"/>
                </a:moveTo>
                <a:lnTo>
                  <a:pt x="5079410" y="0"/>
                </a:lnTo>
                <a:lnTo>
                  <a:pt x="5079410" y="5192705"/>
                </a:lnTo>
                <a:lnTo>
                  <a:pt x="0" y="5192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45881" y="3150010"/>
            <a:ext cx="7966869" cy="4569700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3261" b="-3261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1043976" y="2098524"/>
            <a:ext cx="8115300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43976" y="437364"/>
            <a:ext cx="11675158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Future of  IMC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809" y="2836001"/>
            <a:ext cx="10317169" cy="362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125" lvl="1" indent="-401562" algn="l">
              <a:lnSpc>
                <a:spcPts val="4091"/>
              </a:lnSpc>
              <a:buFont typeface="Arial"/>
              <a:buChar char="•"/>
            </a:pPr>
            <a:r>
              <a:rPr lang="en-US" sz="3719" spc="4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 and AI</a:t>
            </a:r>
          </a:p>
          <a:p>
            <a:pPr marL="803125" lvl="1" indent="-401562" algn="l">
              <a:lnSpc>
                <a:spcPts val="4091"/>
              </a:lnSpc>
              <a:buFont typeface="Arial"/>
              <a:buChar char="•"/>
            </a:pPr>
            <a:r>
              <a:rPr lang="en-US" sz="3719" spc="4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Omnichannel Marketing</a:t>
            </a:r>
          </a:p>
          <a:p>
            <a:pPr marL="803125" lvl="1" indent="-401562" algn="l">
              <a:lnSpc>
                <a:spcPts val="4091"/>
              </a:lnSpc>
              <a:buFont typeface="Arial"/>
              <a:buChar char="•"/>
            </a:pPr>
            <a:r>
              <a:rPr lang="en-US" sz="3719" spc="4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Interactive and Immersive Content</a:t>
            </a:r>
          </a:p>
          <a:p>
            <a:pPr marL="803125" lvl="1" indent="-401562" algn="l">
              <a:lnSpc>
                <a:spcPts val="4091"/>
              </a:lnSpc>
              <a:buFont typeface="Arial"/>
              <a:buChar char="•"/>
            </a:pPr>
            <a:r>
              <a:rPr lang="en-US" sz="3719" spc="4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Influencer and Community Marketing</a:t>
            </a:r>
          </a:p>
          <a:p>
            <a:pPr marL="803125" lvl="1" indent="-401562" algn="l">
              <a:lnSpc>
                <a:spcPts val="4091"/>
              </a:lnSpc>
              <a:buFont typeface="Arial"/>
              <a:buChar char="•"/>
            </a:pPr>
            <a:r>
              <a:rPr lang="en-US" sz="3719" spc="4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Augmented Reality</a:t>
            </a:r>
          </a:p>
        </p:txBody>
      </p:sp>
      <p:sp>
        <p:nvSpPr>
          <p:cNvPr id="14" name="Freeform 6"/>
          <p:cNvSpPr/>
          <p:nvPr/>
        </p:nvSpPr>
        <p:spPr>
          <a:xfrm rot="7961486">
            <a:off x="15290443" y="-586178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/>
          <p:cNvSpPr/>
          <p:nvPr/>
        </p:nvSpPr>
        <p:spPr>
          <a:xfrm rot="7961486">
            <a:off x="1179906" y="667345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1246" y="1112739"/>
            <a:ext cx="10665508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 err="1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Conclution</a:t>
            </a:r>
            <a:endParaRPr lang="en-US" sz="9600" dirty="0">
              <a:solidFill>
                <a:srgbClr val="000000"/>
              </a:solidFill>
              <a:latin typeface="Arial Rounded MT Bold" panose="020F0704030504030204" pitchFamily="34" charset="0"/>
              <a:ea typeface="RoxboroughCF"/>
              <a:cs typeface="RoxboroughCF"/>
              <a:sym typeface="RoxboroughCF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186159" y="2989536"/>
            <a:ext cx="9943677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61101" y="3357723"/>
            <a:ext cx="16006716" cy="270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385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IMC emphasizes the importance of delivering a unified message across all channels, which helps build brand recognition and trust. Consistency in branding, messaging, and tone reinforces the brand’s identity and values.</a:t>
            </a:r>
          </a:p>
        </p:txBody>
      </p:sp>
      <p:sp>
        <p:nvSpPr>
          <p:cNvPr id="12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401370" y="4276725"/>
            <a:ext cx="13485261" cy="14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Thank You !</a:t>
            </a:r>
          </a:p>
        </p:txBody>
      </p:sp>
      <p:sp>
        <p:nvSpPr>
          <p:cNvPr id="11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172162" y="5753100"/>
            <a:ext cx="9010438" cy="4533900"/>
            <a:chOff x="0" y="0"/>
            <a:chExt cx="6342253" cy="30090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42253" cy="3009011"/>
            </a:xfrm>
            <a:custGeom>
              <a:avLst/>
              <a:gdLst/>
              <a:ahLst/>
              <a:cxnLst/>
              <a:rect l="l" t="t" r="r" b="b"/>
              <a:pathLst>
                <a:path w="6342253" h="3009011">
                  <a:moveTo>
                    <a:pt x="6342253" y="2047748"/>
                  </a:moveTo>
                  <a:lnTo>
                    <a:pt x="6342253" y="3009011"/>
                  </a:lnTo>
                  <a:lnTo>
                    <a:pt x="5380990" y="3009011"/>
                  </a:lnTo>
                  <a:lnTo>
                    <a:pt x="961263" y="3009011"/>
                  </a:lnTo>
                  <a:lnTo>
                    <a:pt x="0" y="3009011"/>
                  </a:lnTo>
                  <a:lnTo>
                    <a:pt x="0" y="2047748"/>
                  </a:lnTo>
                  <a:cubicBezTo>
                    <a:pt x="54737" y="2047748"/>
                    <a:pt x="108331" y="2052574"/>
                    <a:pt x="160655" y="2061337"/>
                  </a:cubicBezTo>
                  <a:cubicBezTo>
                    <a:pt x="579120" y="863854"/>
                    <a:pt x="1768729" y="0"/>
                    <a:pt x="3171190" y="0"/>
                  </a:cubicBezTo>
                  <a:cubicBezTo>
                    <a:pt x="4573651" y="0"/>
                    <a:pt x="5763260" y="863854"/>
                    <a:pt x="6181725" y="2061337"/>
                  </a:cubicBezTo>
                  <a:cubicBezTo>
                    <a:pt x="6233922" y="2052574"/>
                    <a:pt x="6287516" y="2047748"/>
                    <a:pt x="6342253" y="2047748"/>
                  </a:cubicBezTo>
                  <a:close/>
                </a:path>
              </a:pathLst>
            </a:custGeom>
            <a:blipFill>
              <a:blip r:embed="rId2"/>
              <a:stretch>
                <a:fillRect t="-20346" b="-20346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4172161" y="2322312"/>
            <a:ext cx="9943677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811246" y="664327"/>
            <a:ext cx="10665508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2177" y="2602623"/>
            <a:ext cx="14510864" cy="240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Integrated Marketing Communications (IMC) involves coordinating different communication channels like advertising, sales promotion, public relations, direct marketing, and social media to deliver a unified message to customers.</a:t>
            </a:r>
          </a:p>
          <a:p>
            <a:pPr algn="ctr">
              <a:lnSpc>
                <a:spcPts val="3823"/>
              </a:lnSpc>
            </a:pPr>
            <a:r>
              <a:rPr lang="en-US" sz="2731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IMC ensures consistency, maximizes impact, and enhances brand perception.</a:t>
            </a:r>
          </a:p>
          <a:p>
            <a:pPr algn="ctr">
              <a:lnSpc>
                <a:spcPts val="3823"/>
              </a:lnSpc>
            </a:pPr>
            <a:endParaRPr lang="en-US" sz="273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956513" y="1298381"/>
            <a:ext cx="7906587" cy="7609452"/>
          </a:xfrm>
          <a:custGeom>
            <a:avLst/>
            <a:gdLst/>
            <a:ahLst/>
            <a:cxnLst/>
            <a:rect l="l" t="t" r="r" b="b"/>
            <a:pathLst>
              <a:path w="7906587" h="8053006">
                <a:moveTo>
                  <a:pt x="0" y="0"/>
                </a:moveTo>
                <a:lnTo>
                  <a:pt x="7906588" y="0"/>
                </a:lnTo>
                <a:lnTo>
                  <a:pt x="7906588" y="8053006"/>
                </a:lnTo>
                <a:lnTo>
                  <a:pt x="0" y="8053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02207" y="2528599"/>
            <a:ext cx="8265610" cy="36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629" lvl="1" indent="-378314" algn="l">
              <a:lnSpc>
                <a:spcPts val="4906"/>
              </a:lnSpc>
              <a:buFont typeface="Arial"/>
              <a:buChar char="•"/>
            </a:pPr>
            <a:r>
              <a:rPr lang="en-US" sz="3504" spc="4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Advertising</a:t>
            </a:r>
          </a:p>
          <a:p>
            <a:pPr marL="756629" lvl="1" indent="-378314" algn="l">
              <a:lnSpc>
                <a:spcPts val="4906"/>
              </a:lnSpc>
              <a:buFont typeface="Arial"/>
              <a:buChar char="•"/>
            </a:pPr>
            <a:r>
              <a:rPr lang="en-US" sz="3504" spc="4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Sales Promotion</a:t>
            </a:r>
          </a:p>
          <a:p>
            <a:pPr marL="756629" lvl="1" indent="-378314" algn="l">
              <a:lnSpc>
                <a:spcPts val="4906"/>
              </a:lnSpc>
              <a:buFont typeface="Arial"/>
              <a:buChar char="•"/>
            </a:pPr>
            <a:r>
              <a:rPr lang="en-US" sz="3504" spc="4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Public Relations (PR)</a:t>
            </a:r>
          </a:p>
          <a:p>
            <a:pPr marL="756629" lvl="1" indent="-378314" algn="l">
              <a:lnSpc>
                <a:spcPts val="4906"/>
              </a:lnSpc>
              <a:buFont typeface="Arial"/>
              <a:buChar char="•"/>
            </a:pPr>
            <a:r>
              <a:rPr lang="en-US" sz="3504" spc="4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Direct Marketing </a:t>
            </a:r>
          </a:p>
          <a:p>
            <a:pPr marL="756629" lvl="1" indent="-378314" algn="l">
              <a:lnSpc>
                <a:spcPts val="4906"/>
              </a:lnSpc>
              <a:buFont typeface="Arial"/>
              <a:buChar char="•"/>
            </a:pPr>
            <a:r>
              <a:rPr lang="en-US" sz="3504" spc="4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Digital and Social Media </a:t>
            </a:r>
          </a:p>
          <a:p>
            <a:pPr algn="l">
              <a:lnSpc>
                <a:spcPts val="4906"/>
              </a:lnSpc>
            </a:pPr>
            <a:endParaRPr lang="en-US" sz="3504" spc="45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532743" y="1001486"/>
            <a:ext cx="5693687" cy="569366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08792" r="-9120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219200" y="6896100"/>
            <a:ext cx="786933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08"/>
              </a:lnSpc>
            </a:pPr>
            <a:r>
              <a:rPr lang="en-US" sz="8000" b="1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 Bold"/>
                <a:cs typeface="RoxboroughCF Bold"/>
                <a:sym typeface="RoxboroughCF Bold"/>
              </a:rPr>
              <a:t>Components</a:t>
            </a:r>
          </a:p>
        </p:txBody>
      </p:sp>
      <p:sp>
        <p:nvSpPr>
          <p:cNvPr id="14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/>
          <p:cNvSpPr/>
          <p:nvPr/>
        </p:nvSpPr>
        <p:spPr>
          <a:xfrm rot="7961486">
            <a:off x="15642783" y="-759019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572000" y="2857500"/>
            <a:ext cx="7344443" cy="0"/>
          </a:xfrm>
          <a:prstGeom prst="line">
            <a:avLst/>
          </a:prstGeom>
          <a:ln w="19050" cap="rnd">
            <a:solidFill>
              <a:srgbClr val="9E84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819732" y="4285942"/>
            <a:ext cx="6468268" cy="6002872"/>
          </a:xfrm>
          <a:custGeom>
            <a:avLst/>
            <a:gdLst/>
            <a:ahLst/>
            <a:cxnLst/>
            <a:rect l="l" t="t" r="r" b="b"/>
            <a:pathLst>
              <a:path w="6906926" h="7222071">
                <a:moveTo>
                  <a:pt x="0" y="0"/>
                </a:moveTo>
                <a:lnTo>
                  <a:pt x="6906926" y="0"/>
                </a:lnTo>
                <a:lnTo>
                  <a:pt x="6906926" y="7222072"/>
                </a:lnTo>
                <a:lnTo>
                  <a:pt x="0" y="7222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3569" y="149066"/>
            <a:ext cx="10971573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Communication Process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52507043"/>
              </p:ext>
            </p:extLst>
          </p:nvPr>
        </p:nvGraphicFramePr>
        <p:xfrm>
          <a:off x="1600200" y="3314700"/>
          <a:ext cx="7772400" cy="5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>
            <a:off x="11233435" y="5483534"/>
            <a:ext cx="1375547" cy="0"/>
          </a:xfrm>
          <a:prstGeom prst="line">
            <a:avLst/>
          </a:prstGeom>
          <a:ln w="28575" cap="rnd">
            <a:solidFill>
              <a:srgbClr val="4B4B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5422851" y="5512109"/>
            <a:ext cx="1375547" cy="0"/>
          </a:xfrm>
          <a:prstGeom prst="line">
            <a:avLst/>
          </a:prstGeom>
          <a:ln w="28575" cap="rnd">
            <a:solidFill>
              <a:srgbClr val="4B4B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647886" y="5138570"/>
            <a:ext cx="4610014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Demographic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7965" y="5951973"/>
            <a:ext cx="3499414" cy="0"/>
          </a:xfrm>
          <a:prstGeom prst="line">
            <a:avLst/>
          </a:prstGeom>
          <a:ln w="19050" cap="rnd">
            <a:solidFill>
              <a:srgbClr val="4B4B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36553" y="6305700"/>
            <a:ext cx="5074071" cy="123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Age 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Gender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Size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Income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4875" y="1324760"/>
            <a:ext cx="10665508" cy="155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Market Segment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2622" y="5138570"/>
            <a:ext cx="4610014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Geographic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377922" y="5938016"/>
            <a:ext cx="3499414" cy="0"/>
          </a:xfrm>
          <a:prstGeom prst="line">
            <a:avLst/>
          </a:prstGeom>
          <a:ln w="19050" cap="rnd">
            <a:solidFill>
              <a:srgbClr val="4B4B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6590594" y="6305700"/>
            <a:ext cx="5074071" cy="123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Location 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Country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City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Region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09404" y="5138570"/>
            <a:ext cx="4610014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Behavioral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924100" y="5894474"/>
            <a:ext cx="3499414" cy="0"/>
          </a:xfrm>
          <a:prstGeom prst="line">
            <a:avLst/>
          </a:prstGeom>
          <a:ln w="19050" cap="rnd">
            <a:solidFill>
              <a:srgbClr val="4B4B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2177375" y="6458100"/>
            <a:ext cx="507407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Brand </a:t>
            </a:r>
            <a:r>
              <a:rPr lang="en-US" sz="2400" b="1" spc="48" dirty="0" err="1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Loyality</a:t>
            </a:r>
            <a:endParaRPr lang="en-US" sz="2400" b="1" spc="48" dirty="0">
              <a:solidFill>
                <a:srgbClr val="4B4B4B"/>
              </a:solidFill>
              <a:latin typeface="Arial" panose="020B0604020202020204" pitchFamily="34" charset="0"/>
              <a:ea typeface="Montserrat Medium"/>
              <a:cs typeface="Arial" panose="020B0604020202020204" pitchFamily="34" charset="0"/>
              <a:sym typeface="Montserrat Medium"/>
            </a:endParaRP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Purchasing Habits</a:t>
            </a:r>
          </a:p>
          <a:p>
            <a:pPr marL="518160" lvl="1" indent="-259080" algn="l">
              <a:lnSpc>
                <a:spcPts val="2400"/>
              </a:lnSpc>
              <a:buFont typeface="Arial"/>
              <a:buChar char="•"/>
            </a:pPr>
            <a:r>
              <a:rPr lang="en-US" sz="2400" b="1" spc="48" dirty="0">
                <a:solidFill>
                  <a:srgbClr val="4B4B4B"/>
                </a:solidFill>
                <a:latin typeface="Arial" panose="020B0604020202020204" pitchFamily="34" charset="0"/>
                <a:ea typeface="Montserrat Medium"/>
                <a:cs typeface="Arial" panose="020B0604020202020204" pitchFamily="34" charset="0"/>
                <a:sym typeface="Montserrat Medium"/>
              </a:rPr>
              <a:t>Product Benefits</a:t>
            </a:r>
          </a:p>
        </p:txBody>
      </p:sp>
      <p:sp>
        <p:nvSpPr>
          <p:cNvPr id="21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74336" y="3537337"/>
            <a:ext cx="9440753" cy="25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75" lvl="1" indent="-432837" algn="l">
              <a:lnSpc>
                <a:spcPts val="400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Bahnschrift SemiBold" panose="020B0502040204020203" pitchFamily="34" charset="0"/>
                <a:ea typeface="Montserrat"/>
                <a:cs typeface="Montserrat"/>
                <a:sym typeface="Montserrat"/>
              </a:rPr>
              <a:t>Target Audience Alignment</a:t>
            </a:r>
          </a:p>
          <a:p>
            <a:pPr marL="865675" lvl="1" indent="-432837" algn="l">
              <a:lnSpc>
                <a:spcPts val="400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Bahnschrift SemiBold" panose="020B0502040204020203" pitchFamily="34" charset="0"/>
                <a:ea typeface="Montserrat"/>
                <a:cs typeface="Montserrat"/>
                <a:sym typeface="Montserrat"/>
              </a:rPr>
              <a:t>Consistent Messaging</a:t>
            </a:r>
          </a:p>
          <a:p>
            <a:pPr marL="865675" lvl="1" indent="-432837" algn="l">
              <a:lnSpc>
                <a:spcPts val="400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Bahnschrift SemiBold" panose="020B0502040204020203" pitchFamily="34" charset="0"/>
                <a:ea typeface="Montserrat"/>
                <a:cs typeface="Montserrat"/>
                <a:sym typeface="Montserrat"/>
              </a:rPr>
              <a:t>Brand Personality</a:t>
            </a:r>
          </a:p>
          <a:p>
            <a:pPr marL="865675" lvl="1" indent="-432837" algn="l">
              <a:lnSpc>
                <a:spcPts val="400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Bahnschrift SemiBold" panose="020B0502040204020203" pitchFamily="34" charset="0"/>
                <a:ea typeface="Montserrat"/>
                <a:cs typeface="Montserrat"/>
                <a:sym typeface="Montserrat"/>
              </a:rPr>
              <a:t>Competitive Analysis</a:t>
            </a:r>
          </a:p>
          <a:p>
            <a:pPr algn="l">
              <a:lnSpc>
                <a:spcPts val="4009"/>
              </a:lnSpc>
            </a:pPr>
            <a:endParaRPr lang="en-US" sz="4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5457" y="1062380"/>
            <a:ext cx="11581154" cy="1535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Market Positioning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839200" y="3226957"/>
            <a:ext cx="8948340" cy="5132658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28" b="-3228"/>
              </a:stretch>
            </a:blipFill>
          </p:spPr>
        </p:sp>
      </p:grpSp>
      <p:sp>
        <p:nvSpPr>
          <p:cNvPr id="16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807512" y="4695824"/>
            <a:ext cx="117609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6495" lvl="1" indent="-448247" algn="l">
              <a:lnSpc>
                <a:spcPts val="4152"/>
              </a:lnSpc>
              <a:buFont typeface="Arial"/>
              <a:buChar char="•"/>
            </a:pPr>
            <a:r>
              <a:rPr lang="en-US" sz="44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Setting Objectives</a:t>
            </a:r>
          </a:p>
          <a:p>
            <a:pPr marL="896495" lvl="1" indent="-448247" algn="l">
              <a:lnSpc>
                <a:spcPts val="4152"/>
              </a:lnSpc>
              <a:buFont typeface="Arial"/>
              <a:buChar char="•"/>
            </a:pPr>
            <a:r>
              <a:rPr lang="en-US" sz="44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 Allocation  </a:t>
            </a:r>
          </a:p>
          <a:p>
            <a:pPr marL="896495" lvl="1" indent="-448247" algn="l">
              <a:lnSpc>
                <a:spcPts val="4152"/>
              </a:lnSpc>
              <a:buFont typeface="Arial"/>
              <a:buChar char="•"/>
            </a:pPr>
            <a:r>
              <a:rPr lang="en-US" sz="44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</a:p>
          <a:p>
            <a:pPr marL="896495" lvl="1" indent="-448247" algn="l">
              <a:lnSpc>
                <a:spcPts val="4152"/>
              </a:lnSpc>
              <a:buFont typeface="Arial"/>
              <a:buChar char="•"/>
            </a:pPr>
            <a:r>
              <a:rPr lang="en-US" sz="44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 Selection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9598" y="664327"/>
            <a:ext cx="13972833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Integrated Campaign Planning</a:t>
            </a:r>
          </a:p>
        </p:txBody>
      </p:sp>
      <p:sp>
        <p:nvSpPr>
          <p:cNvPr id="17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822543" y="3988288"/>
            <a:ext cx="7511694" cy="4842184"/>
          </a:xfrm>
          <a:custGeom>
            <a:avLst/>
            <a:gdLst/>
            <a:ahLst/>
            <a:cxnLst/>
            <a:rect l="l" t="t" r="r" b="b"/>
            <a:pathLst>
              <a:path w="8426094" h="5637823">
                <a:moveTo>
                  <a:pt x="0" y="0"/>
                </a:moveTo>
                <a:lnTo>
                  <a:pt x="8426094" y="0"/>
                </a:lnTo>
                <a:lnTo>
                  <a:pt x="8426094" y="5637823"/>
                </a:lnTo>
                <a:lnTo>
                  <a:pt x="0" y="5637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760440"/>
            <a:ext cx="3943135" cy="5476577"/>
          </a:xfrm>
          <a:custGeom>
            <a:avLst/>
            <a:gdLst/>
            <a:ahLst/>
            <a:cxnLst/>
            <a:rect l="l" t="t" r="r" b="b"/>
            <a:pathLst>
              <a:path w="3943135" h="5476577">
                <a:moveTo>
                  <a:pt x="0" y="0"/>
                </a:moveTo>
                <a:lnTo>
                  <a:pt x="3943135" y="0"/>
                </a:lnTo>
                <a:lnTo>
                  <a:pt x="3943135" y="5476577"/>
                </a:lnTo>
                <a:lnTo>
                  <a:pt x="0" y="5476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35878" y="1037882"/>
            <a:ext cx="10573196" cy="142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dirty="0">
                <a:solidFill>
                  <a:srgbClr val="000000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Creative Elements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6042" y="2781300"/>
            <a:ext cx="7067208" cy="4275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8501" lvl="1" indent="-389251" algn="l">
              <a:lnSpc>
                <a:spcPct val="200000"/>
              </a:lnSpc>
              <a:buFont typeface="Arial"/>
              <a:buChar char="•"/>
            </a:pPr>
            <a:r>
              <a:rPr lang="en-US" sz="360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Copywriting</a:t>
            </a:r>
          </a:p>
          <a:p>
            <a:pPr marL="778501" lvl="1" indent="-389251" algn="l">
              <a:lnSpc>
                <a:spcPct val="200000"/>
              </a:lnSpc>
              <a:buFont typeface="Arial"/>
              <a:buChar char="•"/>
            </a:pPr>
            <a:r>
              <a:rPr lang="en-US" sz="360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Visual Design</a:t>
            </a:r>
          </a:p>
          <a:p>
            <a:pPr marL="778501" lvl="1" indent="-389251" algn="l">
              <a:lnSpc>
                <a:spcPct val="200000"/>
              </a:lnSpc>
              <a:buFont typeface="Arial"/>
              <a:buChar char="•"/>
            </a:pPr>
            <a:r>
              <a:rPr lang="en-US" sz="360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Brand Consistency</a:t>
            </a:r>
          </a:p>
          <a:p>
            <a:pPr algn="l">
              <a:lnSpc>
                <a:spcPct val="200000"/>
              </a:lnSpc>
            </a:pPr>
            <a:endParaRPr lang="en-US" sz="3605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Freeform 2"/>
          <p:cNvSpPr/>
          <p:nvPr/>
        </p:nvSpPr>
        <p:spPr>
          <a:xfrm rot="-959953">
            <a:off x="-1411815" y="-1028700"/>
            <a:ext cx="5931243" cy="4114800"/>
          </a:xfrm>
          <a:custGeom>
            <a:avLst/>
            <a:gdLst/>
            <a:ahLst/>
            <a:cxnLst/>
            <a:rect l="l" t="t" r="r" b="b"/>
            <a:pathLst>
              <a:path w="5931243" h="4114800">
                <a:moveTo>
                  <a:pt x="0" y="0"/>
                </a:moveTo>
                <a:lnTo>
                  <a:pt x="5931244" y="0"/>
                </a:lnTo>
                <a:lnTo>
                  <a:pt x="593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/>
          <p:cNvSpPr/>
          <p:nvPr/>
        </p:nvSpPr>
        <p:spPr>
          <a:xfrm rot="2106082">
            <a:off x="-679953" y="-759019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/>
          <p:cNvSpPr/>
          <p:nvPr/>
        </p:nvSpPr>
        <p:spPr>
          <a:xfrm>
            <a:off x="14400592" y="7038578"/>
            <a:ext cx="6282137" cy="4114800"/>
          </a:xfrm>
          <a:custGeom>
            <a:avLst/>
            <a:gdLst/>
            <a:ahLst/>
            <a:cxnLst/>
            <a:rect l="l" t="t" r="r" b="b"/>
            <a:pathLst>
              <a:path w="6282137" h="4114800">
                <a:moveTo>
                  <a:pt x="0" y="0"/>
                </a:moveTo>
                <a:lnTo>
                  <a:pt x="6282137" y="0"/>
                </a:lnTo>
                <a:lnTo>
                  <a:pt x="6282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/>
          <p:cNvSpPr/>
          <p:nvPr/>
        </p:nvSpPr>
        <p:spPr>
          <a:xfrm>
            <a:off x="13333186" y="8350827"/>
            <a:ext cx="6963508" cy="4114800"/>
          </a:xfrm>
          <a:custGeom>
            <a:avLst/>
            <a:gdLst/>
            <a:ahLst/>
            <a:cxnLst/>
            <a:rect l="l" t="t" r="r" b="b"/>
            <a:pathLst>
              <a:path w="6963508" h="4114800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600149" y="544220"/>
            <a:ext cx="7894981" cy="7190080"/>
          </a:xfrm>
          <a:custGeom>
            <a:avLst/>
            <a:gdLst/>
            <a:ahLst/>
            <a:cxnLst/>
            <a:rect l="l" t="t" r="r" b="b"/>
            <a:pathLst>
              <a:path w="7894981" h="8005050">
                <a:moveTo>
                  <a:pt x="7894981" y="0"/>
                </a:moveTo>
                <a:lnTo>
                  <a:pt x="0" y="0"/>
                </a:lnTo>
                <a:lnTo>
                  <a:pt x="0" y="8005050"/>
                </a:lnTo>
                <a:lnTo>
                  <a:pt x="7894981" y="8005050"/>
                </a:lnTo>
                <a:lnTo>
                  <a:pt x="78949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12974">
            <a:off x="8430192" y="7221776"/>
            <a:ext cx="1787718" cy="2778144"/>
          </a:xfrm>
          <a:custGeom>
            <a:avLst/>
            <a:gdLst/>
            <a:ahLst/>
            <a:cxnLst/>
            <a:rect l="l" t="t" r="r" b="b"/>
            <a:pathLst>
              <a:path w="1787718" h="2778144">
                <a:moveTo>
                  <a:pt x="0" y="0"/>
                </a:moveTo>
                <a:lnTo>
                  <a:pt x="1787718" y="0"/>
                </a:lnTo>
                <a:lnTo>
                  <a:pt x="1787718" y="2778143"/>
                </a:lnTo>
                <a:lnTo>
                  <a:pt x="0" y="2778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5684" flipH="1">
            <a:off x="9452103" y="341556"/>
            <a:ext cx="1787718" cy="2778144"/>
          </a:xfrm>
          <a:custGeom>
            <a:avLst/>
            <a:gdLst/>
            <a:ahLst/>
            <a:cxnLst/>
            <a:rect l="l" t="t" r="r" b="b"/>
            <a:pathLst>
              <a:path w="1787718" h="2778144">
                <a:moveTo>
                  <a:pt x="1787718" y="0"/>
                </a:moveTo>
                <a:lnTo>
                  <a:pt x="0" y="0"/>
                </a:lnTo>
                <a:lnTo>
                  <a:pt x="0" y="2778143"/>
                </a:lnTo>
                <a:lnTo>
                  <a:pt x="1787718" y="2778143"/>
                </a:lnTo>
                <a:lnTo>
                  <a:pt x="17877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14270" y="3479232"/>
            <a:ext cx="6773730" cy="6807768"/>
          </a:xfrm>
          <a:custGeom>
            <a:avLst/>
            <a:gdLst/>
            <a:ahLst/>
            <a:cxnLst/>
            <a:rect l="l" t="t" r="r" b="b"/>
            <a:pathLst>
              <a:path w="6773730" h="6807768">
                <a:moveTo>
                  <a:pt x="0" y="0"/>
                </a:moveTo>
                <a:lnTo>
                  <a:pt x="6773730" y="0"/>
                </a:lnTo>
                <a:lnTo>
                  <a:pt x="6773730" y="6807768"/>
                </a:lnTo>
                <a:lnTo>
                  <a:pt x="0" y="6807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3083" y="1483066"/>
            <a:ext cx="8550526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6"/>
              </a:lnSpc>
            </a:pPr>
            <a:r>
              <a:rPr lang="en-US" sz="8816" dirty="0" err="1">
                <a:solidFill>
                  <a:srgbClr val="FFFFFF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Challanges</a:t>
            </a:r>
            <a:r>
              <a:rPr lang="en-US" sz="8816" dirty="0">
                <a:solidFill>
                  <a:srgbClr val="FFFFFF"/>
                </a:solidFill>
                <a:latin typeface="Arial Rounded MT Bold" panose="020F0704030504030204" pitchFamily="34" charset="0"/>
                <a:ea typeface="RoxboroughCF"/>
                <a:cs typeface="RoxboroughCF"/>
                <a:sym typeface="RoxboroughCF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59686"/>
            <a:ext cx="7293330" cy="394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99" b="1" dirty="0"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Consistency Across Channels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99" b="1" dirty="0"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Data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99" b="1" dirty="0"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Channel Overload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99" b="1" dirty="0"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Budget Constraints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499" b="1" dirty="0">
                <a:latin typeface="Arial" panose="020B0604020202020204" pitchFamily="34" charset="0"/>
                <a:ea typeface="Montserrat Bold"/>
                <a:cs typeface="Arial" panose="020B0604020202020204" pitchFamily="34" charset="0"/>
                <a:sym typeface="Montserrat Bold"/>
              </a:rPr>
              <a:t>Consumer Expectations</a:t>
            </a:r>
          </a:p>
        </p:txBody>
      </p:sp>
      <p:sp>
        <p:nvSpPr>
          <p:cNvPr id="14" name="Freeform 6"/>
          <p:cNvSpPr/>
          <p:nvPr/>
        </p:nvSpPr>
        <p:spPr>
          <a:xfrm rot="7961486">
            <a:off x="15334963" y="-446984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0"/>
          <p:cNvSpPr/>
          <p:nvPr/>
        </p:nvSpPr>
        <p:spPr>
          <a:xfrm rot="-2981531">
            <a:off x="672931" y="6694927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284</Words>
  <Application>Microsoft Office PowerPoint</Application>
  <PresentationFormat>Custom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RoxboroughCF Bold</vt:lpstr>
      <vt:lpstr>Canva Sans Bold</vt:lpstr>
      <vt:lpstr>Wingdings</vt:lpstr>
      <vt:lpstr>Montserrat Medium</vt:lpstr>
      <vt:lpstr>Canva Sans</vt:lpstr>
      <vt:lpstr>Arial Rounded MT Bold</vt:lpstr>
      <vt:lpstr>Montserrat Bold</vt:lpstr>
      <vt:lpstr>Bahnschrift SemiBold</vt:lpstr>
      <vt:lpstr>Montserrat</vt:lpstr>
      <vt:lpstr>Calibri</vt:lpstr>
      <vt:lpstr>RoxboroughCF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Marketing Communications</dc:title>
  <cp:lastModifiedBy>HP</cp:lastModifiedBy>
  <cp:revision>12</cp:revision>
  <dcterms:created xsi:type="dcterms:W3CDTF">2006-08-16T00:00:00Z</dcterms:created>
  <dcterms:modified xsi:type="dcterms:W3CDTF">2024-10-03T14:05:39Z</dcterms:modified>
  <dc:identifier>DAGSQq84X-E</dc:identifier>
</cp:coreProperties>
</file>